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6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050" autoAdjust="0"/>
  </p:normalViewPr>
  <p:slideViewPr>
    <p:cSldViewPr snapToGrid="0">
      <p:cViewPr varScale="1">
        <p:scale>
          <a:sx n="75" d="100"/>
          <a:sy n="75" d="100"/>
        </p:scale>
        <p:origin x="974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es Makki" userId="d0c14dd2-ce13-49c4-820b-c6a5e60d5a8d" providerId="ADAL" clId="{0843B8F6-F6D6-4AA5-A14E-C775E6C03360}"/>
    <pc:docChg chg="custSel modSld">
      <pc:chgData name="Fares Makki" userId="d0c14dd2-ce13-49c4-820b-c6a5e60d5a8d" providerId="ADAL" clId="{0843B8F6-F6D6-4AA5-A14E-C775E6C03360}" dt="2024-12-06T10:43:37.186" v="31" actId="20577"/>
      <pc:docMkLst>
        <pc:docMk/>
      </pc:docMkLst>
      <pc:sldChg chg="modSp mod">
        <pc:chgData name="Fares Makki" userId="d0c14dd2-ce13-49c4-820b-c6a5e60d5a8d" providerId="ADAL" clId="{0843B8F6-F6D6-4AA5-A14E-C775E6C03360}" dt="2024-12-06T10:43:37.186" v="31" actId="20577"/>
        <pc:sldMkLst>
          <pc:docMk/>
          <pc:sldMk cId="149961217" sldId="260"/>
        </pc:sldMkLst>
        <pc:spChg chg="mod">
          <ac:chgData name="Fares Makki" userId="d0c14dd2-ce13-49c4-820b-c6a5e60d5a8d" providerId="ADAL" clId="{0843B8F6-F6D6-4AA5-A14E-C775E6C03360}" dt="2024-12-06T10:43:37.186" v="31" actId="20577"/>
          <ac:spMkLst>
            <pc:docMk/>
            <pc:sldMk cId="149961217" sldId="260"/>
            <ac:spMk id="3" creationId="{1CB19F80-125B-E5BB-44CF-B8746A22F60E}"/>
          </ac:spMkLst>
        </pc:spChg>
      </pc:sldChg>
      <pc:sldChg chg="modSp mod">
        <pc:chgData name="Fares Makki" userId="d0c14dd2-ce13-49c4-820b-c6a5e60d5a8d" providerId="ADAL" clId="{0843B8F6-F6D6-4AA5-A14E-C775E6C03360}" dt="2024-12-02T10:19:51.573" v="29" actId="5793"/>
        <pc:sldMkLst>
          <pc:docMk/>
          <pc:sldMk cId="3352971410" sldId="272"/>
        </pc:sldMkLst>
        <pc:spChg chg="mod">
          <ac:chgData name="Fares Makki" userId="d0c14dd2-ce13-49c4-820b-c6a5e60d5a8d" providerId="ADAL" clId="{0843B8F6-F6D6-4AA5-A14E-C775E6C03360}" dt="2024-12-02T10:19:51.573" v="29" actId="5793"/>
          <ac:spMkLst>
            <pc:docMk/>
            <pc:sldMk cId="3352971410" sldId="272"/>
            <ac:spMk id="3" creationId="{52FEBFE8-406D-DDC6-7EE9-0EEDBA188CD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1FD99-2B1B-48BB-9359-BA95320F4F2F}" type="datetimeFigureOut">
              <a:rPr lang="sv-SE" smtClean="0"/>
              <a:t>2024-12-04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55B0E-5106-4B94-9A83-05CD35EB69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1388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En syra måste förenas med en protontagare – något ämne med fria elektronpar som kan binda protonerna genom polära kovalenta bindningar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55B0E-5106-4B94-9A83-05CD35EB69AD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6889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err="1"/>
              <a:t>HCl</a:t>
            </a:r>
            <a:r>
              <a:rPr lang="sv-SE" dirty="0"/>
              <a:t> + Mg reaktion bildas vätgas. Använd ”</a:t>
            </a:r>
            <a:r>
              <a:rPr lang="sv-SE" dirty="0" err="1"/>
              <a:t>burning</a:t>
            </a:r>
            <a:r>
              <a:rPr lang="sv-SE" dirty="0"/>
              <a:t> flint prov”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55B0E-5106-4B94-9A83-05CD35EB69AD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5296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HCO</a:t>
            </a:r>
            <a:r>
              <a:rPr lang="sv-SE" baseline="-25000" dirty="0"/>
              <a:t>3</a:t>
            </a:r>
            <a:r>
              <a:rPr lang="sv-SE" baseline="30000" dirty="0"/>
              <a:t>-</a:t>
            </a:r>
            <a:r>
              <a:rPr lang="sv-SE" baseline="0" dirty="0"/>
              <a:t> kallas </a:t>
            </a:r>
            <a:r>
              <a:rPr lang="sv-SE" baseline="0" dirty="0" err="1"/>
              <a:t>vätekarbonatjon</a:t>
            </a:r>
            <a:r>
              <a:rPr lang="sv-SE" baseline="0" dirty="0"/>
              <a:t>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55B0E-5106-4B94-9A83-05CD35EB69AD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4017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Equilibrium</a:t>
            </a:r>
            <a:r>
              <a:rPr lang="sv-SE" dirty="0"/>
              <a:t> (jämvikt) tecken </a:t>
            </a:r>
          </a:p>
          <a:p>
            <a:r>
              <a:rPr lang="sv-SE" dirty="0"/>
              <a:t>Vatten + Vatten exempel </a:t>
            </a:r>
          </a:p>
          <a:p>
            <a:r>
              <a:rPr lang="sv-SE" dirty="0"/>
              <a:t>Ett syra exempel (ättika) </a:t>
            </a:r>
          </a:p>
          <a:p>
            <a:r>
              <a:rPr lang="sv-SE" dirty="0"/>
              <a:t>Ett bas exempel (ammoniak)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55B0E-5106-4B94-9A83-05CD35EB69AD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9468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Visa [HA] &gt; | &lt; | = [H</a:t>
            </a:r>
            <a:r>
              <a:rPr lang="sv-SE" baseline="-25000" dirty="0"/>
              <a:t>3</a:t>
            </a:r>
            <a:r>
              <a:rPr lang="sv-SE" baseline="0" dirty="0"/>
              <a:t>O</a:t>
            </a:r>
            <a:r>
              <a:rPr lang="sv-SE" baseline="30000" dirty="0"/>
              <a:t>+</a:t>
            </a:r>
            <a:r>
              <a:rPr lang="sv-SE" baseline="0" dirty="0"/>
              <a:t>] samt med baser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55B0E-5106-4B94-9A83-05CD35EB69AD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6752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35F2-422D-444F-8CB9-D6088A5FD246}" type="datetimeFigureOut">
              <a:rPr lang="sv-SE" smtClean="0"/>
              <a:t>2024-12-04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11DB-ED78-4FC2-9A6A-65748283F5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8262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35F2-422D-444F-8CB9-D6088A5FD246}" type="datetimeFigureOut">
              <a:rPr lang="sv-SE" smtClean="0"/>
              <a:t>2024-12-04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11DB-ED78-4FC2-9A6A-65748283F5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5550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35F2-422D-444F-8CB9-D6088A5FD246}" type="datetimeFigureOut">
              <a:rPr lang="sv-SE" smtClean="0"/>
              <a:t>2024-12-04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11DB-ED78-4FC2-9A6A-65748283F5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331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35F2-422D-444F-8CB9-D6088A5FD246}" type="datetimeFigureOut">
              <a:rPr lang="sv-SE" smtClean="0"/>
              <a:t>2024-12-04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11DB-ED78-4FC2-9A6A-65748283F5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731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35F2-422D-444F-8CB9-D6088A5FD246}" type="datetimeFigureOut">
              <a:rPr lang="sv-SE" smtClean="0"/>
              <a:t>2024-12-04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11DB-ED78-4FC2-9A6A-65748283F5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05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35F2-422D-444F-8CB9-D6088A5FD246}" type="datetimeFigureOut">
              <a:rPr lang="sv-SE" smtClean="0"/>
              <a:t>2024-12-04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11DB-ED78-4FC2-9A6A-65748283F5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4930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35F2-422D-444F-8CB9-D6088A5FD246}" type="datetimeFigureOut">
              <a:rPr lang="sv-SE" smtClean="0"/>
              <a:t>2024-12-04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11DB-ED78-4FC2-9A6A-65748283F5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872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35F2-422D-444F-8CB9-D6088A5FD246}" type="datetimeFigureOut">
              <a:rPr lang="sv-SE" smtClean="0"/>
              <a:t>2024-12-04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11DB-ED78-4FC2-9A6A-65748283F5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9406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35F2-422D-444F-8CB9-D6088A5FD246}" type="datetimeFigureOut">
              <a:rPr lang="sv-SE" smtClean="0"/>
              <a:t>2024-12-04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11DB-ED78-4FC2-9A6A-65748283F5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532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35F2-422D-444F-8CB9-D6088A5FD246}" type="datetimeFigureOut">
              <a:rPr lang="sv-SE" smtClean="0"/>
              <a:t>2024-12-04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11DB-ED78-4FC2-9A6A-65748283F5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8385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35F2-422D-444F-8CB9-D6088A5FD246}" type="datetimeFigureOut">
              <a:rPr lang="sv-SE" smtClean="0"/>
              <a:t>2024-12-04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11DB-ED78-4FC2-9A6A-65748283F5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4828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435F2-422D-444F-8CB9-D6088A5FD246}" type="datetimeFigureOut">
              <a:rPr lang="sv-SE" smtClean="0"/>
              <a:t>2024-12-04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F11DB-ED78-4FC2-9A6A-65748283F5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06391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AA40D8-4508-2221-55C9-91BBB35144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Kemi 1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D6692E9-B866-20BE-A468-38F7D0798B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Syror och Baser Lektion 1</a:t>
            </a:r>
          </a:p>
        </p:txBody>
      </p:sp>
    </p:spTree>
    <p:extLst>
      <p:ext uri="{BB962C8B-B14F-4D97-AF65-F5344CB8AC3E}">
        <p14:creationId xmlns:p14="http://schemas.microsoft.com/office/powerpoint/2010/main" val="3540898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4BD2B6-6DFD-7925-77C3-3D1A3F78B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Karboxylsyror, -COOH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C9D806-70E7-BAA3-2FB8-6F5C12B73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0428"/>
            <a:ext cx="5026572" cy="5286703"/>
          </a:xfrm>
        </p:spPr>
        <p:txBody>
          <a:bodyPr>
            <a:normAutofit lnSpcReduction="10000"/>
          </a:bodyPr>
          <a:lstStyle/>
          <a:p>
            <a:r>
              <a:rPr lang="sv-SE" dirty="0"/>
              <a:t>Organiska syror </a:t>
            </a:r>
          </a:p>
          <a:p>
            <a:r>
              <a:rPr lang="sv-SE" dirty="0"/>
              <a:t>Ättika, CH</a:t>
            </a:r>
            <a:r>
              <a:rPr lang="sv-SE" baseline="-25000" dirty="0"/>
              <a:t>3</a:t>
            </a:r>
            <a:r>
              <a:rPr lang="sv-SE" dirty="0"/>
              <a:t>COOH </a:t>
            </a:r>
          </a:p>
          <a:p>
            <a:pPr lvl="1"/>
            <a:r>
              <a:rPr lang="sv-SE" dirty="0"/>
              <a:t>Konserveringsmedel i mat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Protolys: 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Myrsyra, HCOOH </a:t>
            </a:r>
          </a:p>
          <a:p>
            <a:pPr lvl="1"/>
            <a:r>
              <a:rPr lang="sv-SE" dirty="0"/>
              <a:t>Använt av myror som försvar eller attack – syran spruts i eller på offret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Protolys: 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FC334DDF-AF36-B085-D3DC-C48A7362A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47145"/>
            <a:ext cx="3626070" cy="362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47BC6980-5335-564F-DFF3-B2D7024C4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387" y="3408090"/>
            <a:ext cx="3084785" cy="308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803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679349C8-51F7-D327-6740-E528E101A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349"/>
            <a:ext cx="12192000" cy="589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97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8FBA6C-2021-9E47-C9B0-B9C247DD1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Baser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412034-4B55-44E4-81E1-833BF0043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Motsats till syror </a:t>
            </a:r>
          </a:p>
          <a:p>
            <a:r>
              <a:rPr lang="sv-SE" dirty="0"/>
              <a:t>Tar upp protoner i en protolysreaktion 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CE8F649-9F3E-39C1-55A1-3F3C67CAC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17" y="3075557"/>
            <a:ext cx="9406759" cy="3606504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6DF3E582-0A04-34A9-3A6E-8AC9254F284A}"/>
              </a:ext>
            </a:extLst>
          </p:cNvPr>
          <p:cNvSpPr/>
          <p:nvPr/>
        </p:nvSpPr>
        <p:spPr>
          <a:xfrm>
            <a:off x="5645947" y="4082625"/>
            <a:ext cx="1738884" cy="259943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CB0D6657-CAF0-E446-D3DC-C258D7D75316}"/>
              </a:ext>
            </a:extLst>
          </p:cNvPr>
          <p:cNvCxnSpPr>
            <a:cxnSpLocks/>
          </p:cNvCxnSpPr>
          <p:nvPr/>
        </p:nvCxnSpPr>
        <p:spPr>
          <a:xfrm flipV="1">
            <a:off x="7384831" y="3429000"/>
            <a:ext cx="2725569" cy="653625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extruta 10">
            <a:extLst>
              <a:ext uri="{FF2B5EF4-FFF2-40B4-BE49-F238E27FC236}">
                <a16:creationId xmlns:a16="http://schemas.microsoft.com/office/drawing/2014/main" id="{C08BA76E-B5F2-CE00-38AF-62CFA2C07615}"/>
              </a:ext>
            </a:extLst>
          </p:cNvPr>
          <p:cNvSpPr txBox="1"/>
          <p:nvPr/>
        </p:nvSpPr>
        <p:spPr>
          <a:xfrm>
            <a:off x="10079736" y="3075557"/>
            <a:ext cx="2112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Hydroxidjon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Ges basiska egenskaper till en lösning </a:t>
            </a:r>
          </a:p>
        </p:txBody>
      </p:sp>
    </p:spTree>
    <p:extLst>
      <p:ext uri="{BB962C8B-B14F-4D97-AF65-F5344CB8AC3E}">
        <p14:creationId xmlns:p14="http://schemas.microsoft.com/office/powerpoint/2010/main" val="188463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A2BA8D-5949-B9D9-4FF7-34D681EA9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Ammoniak, NH</a:t>
            </a:r>
            <a:r>
              <a:rPr lang="sv-SE" baseline="-25000" dirty="0"/>
              <a:t>3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F0E6876-FC4D-157E-34ED-EBFBE82F3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Ingår i rengöringsmedel </a:t>
            </a:r>
          </a:p>
          <a:p>
            <a:r>
              <a:rPr lang="sv-SE" dirty="0"/>
              <a:t>Har en skarp och obehaglig doft </a:t>
            </a:r>
          </a:p>
          <a:p>
            <a:r>
              <a:rPr lang="sv-SE" dirty="0"/>
              <a:t>Framställs konstgödsel </a:t>
            </a:r>
          </a:p>
          <a:p>
            <a:r>
              <a:rPr lang="sv-SE" dirty="0"/>
              <a:t>Mycket lättlösliga i vattnet: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7C9BA76-4200-65C2-1D82-D1769A5A7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910" y="3959049"/>
            <a:ext cx="7102366" cy="272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28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806DDC-AD0F-C64D-2D8A-8C09FCE97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Natriumhydroxid, </a:t>
            </a:r>
            <a:r>
              <a:rPr lang="sv-SE" dirty="0" err="1"/>
              <a:t>NaOH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A6A7465-3E6D-58BC-3E1F-11EA67134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Använts för att göra lösningar basiska </a:t>
            </a:r>
          </a:p>
          <a:p>
            <a:r>
              <a:rPr lang="sv-SE" dirty="0"/>
              <a:t>Framställs tvål </a:t>
            </a:r>
          </a:p>
          <a:p>
            <a:r>
              <a:rPr lang="sv-SE" dirty="0"/>
              <a:t>Pappersmassindustrin </a:t>
            </a:r>
          </a:p>
          <a:p>
            <a:r>
              <a:rPr lang="sv-SE" dirty="0"/>
              <a:t>Mycket lättlöslig i vatten: 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D58A619E-3DEA-B5DD-3E94-4F5D57CAC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592" y="0"/>
            <a:ext cx="5508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220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F4CAF7-CBD1-7103-A649-B8FA922A2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Korresponderande syra och bas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B19F80-125B-E5BB-44CF-B8746A22F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Syra – protongivare </a:t>
            </a:r>
          </a:p>
          <a:p>
            <a:r>
              <a:rPr lang="sv-SE" dirty="0"/>
              <a:t>Bas – protontagare </a:t>
            </a:r>
          </a:p>
          <a:p>
            <a:endParaRPr lang="sv-SE" dirty="0"/>
          </a:p>
          <a:p>
            <a:r>
              <a:rPr lang="sv-SE" dirty="0"/>
              <a:t>Kan inte ha en protolysreaktion utan </a:t>
            </a:r>
            <a:r>
              <a:rPr lang="sv-SE"/>
              <a:t>korresponderande syra </a:t>
            </a:r>
            <a:r>
              <a:rPr lang="sv-SE" dirty="0"/>
              <a:t>och bas</a:t>
            </a:r>
          </a:p>
          <a:p>
            <a:pPr lvl="1"/>
            <a:r>
              <a:rPr lang="sv-SE" dirty="0"/>
              <a:t>Reaktionen sker lika mycket fram och tillbaka (jämvikt)  </a:t>
            </a:r>
          </a:p>
        </p:txBody>
      </p:sp>
    </p:spTree>
    <p:extLst>
      <p:ext uri="{BB962C8B-B14F-4D97-AF65-F5344CB8AC3E}">
        <p14:creationId xmlns:p14="http://schemas.microsoft.com/office/powerpoint/2010/main" val="149961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3D10E8-90E0-3582-4E81-61FE2403D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Starka eller Svaga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98828DE-8FF6-7362-B14E-572A3A379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Ett mått på hur mycket av syran eller basen lösas i vatten </a:t>
            </a:r>
          </a:p>
          <a:p>
            <a:r>
              <a:rPr lang="sv-SE" dirty="0"/>
              <a:t>Starka lösas till 100% medans svaga lösas bara några procent 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Exempel: natriumhydroxid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Exempel: ättiksyra </a:t>
            </a:r>
          </a:p>
        </p:txBody>
      </p:sp>
    </p:spTree>
    <p:extLst>
      <p:ext uri="{BB962C8B-B14F-4D97-AF65-F5344CB8AC3E}">
        <p14:creationId xmlns:p14="http://schemas.microsoft.com/office/powerpoint/2010/main" val="32525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1E9C79-85EB-F0EC-44E8-3363DCD20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FEBFE8-406D-DDC6-7EE9-0EEDBA188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s. </a:t>
            </a:r>
            <a:r>
              <a:rPr lang="sv-SE"/>
              <a:t>236 #1 – 6, 10 – 14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2971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3BE838-C3E6-7420-3BF3-1DCB141D9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Syror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B953879-2D06-51BF-C3D4-D89C54AC9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sv-SE" dirty="0"/>
              <a:t>Sura lösningar är syror </a:t>
            </a:r>
          </a:p>
          <a:p>
            <a:r>
              <a:rPr lang="sv-SE" dirty="0"/>
              <a:t>Kan finnas organiska syror</a:t>
            </a:r>
          </a:p>
          <a:p>
            <a:pPr lvl="1"/>
            <a:r>
              <a:rPr lang="sv-SE" dirty="0"/>
              <a:t> Citronsyra </a:t>
            </a:r>
          </a:p>
          <a:p>
            <a:r>
              <a:rPr lang="sv-SE" dirty="0"/>
              <a:t>Kan finnas oorganiska syror </a:t>
            </a:r>
          </a:p>
          <a:p>
            <a:pPr lvl="1"/>
            <a:r>
              <a:rPr lang="sv-SE" dirty="0"/>
              <a:t>Saltsyra (</a:t>
            </a:r>
            <a:r>
              <a:rPr lang="sv-SE" dirty="0" err="1"/>
              <a:t>HCl</a:t>
            </a:r>
            <a:r>
              <a:rPr lang="sv-SE" dirty="0"/>
              <a:t>) </a:t>
            </a:r>
          </a:p>
          <a:p>
            <a:pPr lvl="1"/>
            <a:r>
              <a:rPr lang="sv-SE" dirty="0"/>
              <a:t>Salpetersyra (HNO</a:t>
            </a:r>
            <a:r>
              <a:rPr lang="sv-SE" baseline="-25000" dirty="0"/>
              <a:t>3</a:t>
            </a:r>
            <a:r>
              <a:rPr lang="sv-SE" dirty="0"/>
              <a:t>) </a:t>
            </a:r>
          </a:p>
          <a:p>
            <a:pPr lvl="1"/>
            <a:r>
              <a:rPr lang="sv-SE" dirty="0"/>
              <a:t>Svavelsyra (H</a:t>
            </a:r>
            <a:r>
              <a:rPr lang="sv-SE" baseline="-25000" dirty="0"/>
              <a:t>2</a:t>
            </a:r>
            <a:r>
              <a:rPr lang="sv-SE" dirty="0"/>
              <a:t>SO</a:t>
            </a:r>
            <a:r>
              <a:rPr lang="sv-SE" baseline="-25000" dirty="0"/>
              <a:t>4</a:t>
            </a:r>
            <a:r>
              <a:rPr lang="sv-SE" dirty="0"/>
              <a:t>) </a:t>
            </a:r>
          </a:p>
          <a:p>
            <a:endParaRPr lang="sv-S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769E8EC-82D3-E4C0-1C7B-CC4B45A10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074" y="1690688"/>
            <a:ext cx="6072188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75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143CD13-9451-5225-57F5-E4DDDB64A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3037025"/>
            <a:ext cx="8896350" cy="32748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0ECC67B-21D1-E1F6-01AC-6724B9961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Syror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E9CEDF0-325D-8557-3560-6F8ACC1C3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Reagerar med vatten och avge en vätejon </a:t>
            </a:r>
            <a:r>
              <a:rPr lang="sv-SE" dirty="0">
                <a:solidFill>
                  <a:srgbClr val="FFFF00"/>
                </a:solidFill>
              </a:rPr>
              <a:t>(en proton)</a:t>
            </a:r>
          </a:p>
          <a:p>
            <a:r>
              <a:rPr lang="sv-SE" dirty="0"/>
              <a:t>Reaktionen kallas för </a:t>
            </a:r>
            <a:r>
              <a:rPr lang="sv-SE" dirty="0">
                <a:solidFill>
                  <a:srgbClr val="FFFF00"/>
                </a:solidFill>
              </a:rPr>
              <a:t>protolys</a:t>
            </a:r>
            <a:r>
              <a:rPr lang="sv-SE" dirty="0"/>
              <a:t> </a:t>
            </a:r>
          </a:p>
          <a:p>
            <a:endParaRPr lang="sv-SE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D9C95982-2173-B635-A95F-20640D900EF5}"/>
              </a:ext>
            </a:extLst>
          </p:cNvPr>
          <p:cNvSpPr/>
          <p:nvPr/>
        </p:nvSpPr>
        <p:spPr>
          <a:xfrm>
            <a:off x="7443216" y="3712464"/>
            <a:ext cx="1738884" cy="259943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1C276B06-E80A-CC0B-0990-DD4B54EAE1EC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 flipV="1">
            <a:off x="9182100" y="3821855"/>
            <a:ext cx="684276" cy="1190327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ruta 8">
            <a:extLst>
              <a:ext uri="{FF2B5EF4-FFF2-40B4-BE49-F238E27FC236}">
                <a16:creationId xmlns:a16="http://schemas.microsoft.com/office/drawing/2014/main" id="{F92ACCC3-DB55-614B-A77A-9D5DEB189095}"/>
              </a:ext>
            </a:extLst>
          </p:cNvPr>
          <p:cNvSpPr txBox="1"/>
          <p:nvPr/>
        </p:nvSpPr>
        <p:spPr>
          <a:xfrm>
            <a:off x="9866376" y="3037025"/>
            <a:ext cx="2112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Oxoniumjon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Ges sura egenskaper till en lösning </a:t>
            </a:r>
          </a:p>
        </p:txBody>
      </p:sp>
    </p:spTree>
    <p:extLst>
      <p:ext uri="{BB962C8B-B14F-4D97-AF65-F5344CB8AC3E}">
        <p14:creationId xmlns:p14="http://schemas.microsoft.com/office/powerpoint/2010/main" val="227665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119704-1F9F-FA51-9C60-71930982D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Oxoniumjon, H</a:t>
            </a:r>
            <a:r>
              <a:rPr lang="sv-SE" baseline="-25000" dirty="0"/>
              <a:t>3</a:t>
            </a:r>
            <a:r>
              <a:rPr lang="sv-SE" dirty="0"/>
              <a:t>O</a:t>
            </a:r>
            <a:r>
              <a:rPr lang="sv-SE" baseline="30000" dirty="0"/>
              <a:t>+</a:t>
            </a:r>
            <a:endParaRPr lang="sv-SE" dirty="0"/>
          </a:p>
        </p:txBody>
      </p:sp>
      <p:pic>
        <p:nvPicPr>
          <p:cNvPr id="3074" name="Picture 2" descr="Sura och basiska ämnen Syror och baser. Kap 5:1-5:3, (kap 9) - PDF Free  Download">
            <a:extLst>
              <a:ext uri="{FF2B5EF4-FFF2-40B4-BE49-F238E27FC236}">
                <a16:creationId xmlns:a16="http://schemas.microsoft.com/office/drawing/2014/main" id="{45345622-C701-EBDB-C86B-49C2F2463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91" y="2036797"/>
            <a:ext cx="11014417" cy="278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787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138D5C-CABE-191C-EACE-7665E2596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Saltsyra, </a:t>
            </a:r>
            <a:r>
              <a:rPr lang="sv-SE" dirty="0" err="1"/>
              <a:t>HCl</a:t>
            </a:r>
            <a:r>
              <a:rPr lang="sv-SE" baseline="-25000" dirty="0"/>
              <a:t>(</a:t>
            </a:r>
            <a:r>
              <a:rPr lang="sv-SE" baseline="-25000" dirty="0" err="1"/>
              <a:t>aq</a:t>
            </a:r>
            <a:r>
              <a:rPr lang="sv-SE" baseline="-25000" dirty="0"/>
              <a:t>)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1883A8A-4152-B825-9B3C-71BC437FD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9628"/>
            <a:ext cx="11080531" cy="3507334"/>
          </a:xfrm>
        </p:spPr>
        <p:txBody>
          <a:bodyPr>
            <a:normAutofit/>
          </a:bodyPr>
          <a:lstStyle/>
          <a:p>
            <a:r>
              <a:rPr lang="sv-SE" dirty="0"/>
              <a:t>Måste skrivas som (</a:t>
            </a:r>
            <a:r>
              <a:rPr lang="sv-SE" dirty="0" err="1"/>
              <a:t>aq</a:t>
            </a:r>
            <a:r>
              <a:rPr lang="sv-SE" dirty="0"/>
              <a:t>) ”vattenlöslig” annars kan man prata om väteklorid gas (g)</a:t>
            </a:r>
          </a:p>
          <a:p>
            <a:r>
              <a:rPr lang="sv-SE" dirty="0"/>
              <a:t>Rengörs metallytor </a:t>
            </a:r>
          </a:p>
          <a:p>
            <a:r>
              <a:rPr lang="sv-SE" dirty="0"/>
              <a:t>Framställs konstgödsel </a:t>
            </a:r>
          </a:p>
          <a:p>
            <a:r>
              <a:rPr lang="sv-SE" dirty="0"/>
              <a:t>Framställs salmiak (saltlakrits) </a:t>
            </a:r>
          </a:p>
          <a:p>
            <a:r>
              <a:rPr lang="sv-SE" dirty="0"/>
              <a:t>Reagerar med oädla metaller och bildas </a:t>
            </a:r>
            <a:r>
              <a:rPr lang="sv-SE" dirty="0" err="1"/>
              <a:t>vätegas</a:t>
            </a:r>
            <a:r>
              <a:rPr lang="sv-SE" dirty="0"/>
              <a:t>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EAD3FD1-34FC-DE07-309F-F33DBA491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350" y="175938"/>
            <a:ext cx="6423450" cy="236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38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B49AF51D-1DB5-711A-CEEC-344F0E878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187" y="885497"/>
            <a:ext cx="4763813" cy="476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BF1585F-156D-1C13-BBB0-60009892A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Salpetersyra, HNO</a:t>
            </a:r>
            <a:r>
              <a:rPr lang="sv-SE" baseline="-25000" dirty="0"/>
              <a:t>3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C4F69F8-034E-92B8-9919-EEA6D5E63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9214"/>
            <a:ext cx="8555420" cy="3927748"/>
          </a:xfrm>
        </p:spPr>
        <p:txBody>
          <a:bodyPr/>
          <a:lstStyle/>
          <a:p>
            <a:r>
              <a:rPr lang="sv-SE" dirty="0"/>
              <a:t>Lösas oädla metaller, dock bildas kvävemonoxid och kvävedioxid </a:t>
            </a:r>
          </a:p>
          <a:p>
            <a:r>
              <a:rPr lang="sv-SE" dirty="0"/>
              <a:t>Blandning av de gaser kallas nitrös gas, </a:t>
            </a:r>
            <a:r>
              <a:rPr lang="sv-SE" dirty="0" err="1"/>
              <a:t>NO</a:t>
            </a:r>
            <a:r>
              <a:rPr lang="sv-SE" baseline="-25000" dirty="0" err="1"/>
              <a:t>x</a:t>
            </a:r>
            <a:endParaRPr lang="sv-SE" dirty="0"/>
          </a:p>
          <a:p>
            <a:r>
              <a:rPr lang="sv-SE" dirty="0"/>
              <a:t>Framställs konstgödsel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Protolys: </a:t>
            </a:r>
          </a:p>
        </p:txBody>
      </p:sp>
    </p:spTree>
    <p:extLst>
      <p:ext uri="{BB962C8B-B14F-4D97-AF65-F5344CB8AC3E}">
        <p14:creationId xmlns:p14="http://schemas.microsoft.com/office/powerpoint/2010/main" val="4036426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80EADB-15DE-E1B6-F626-5ECCBB2A4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Svavelsyra, H</a:t>
            </a:r>
            <a:r>
              <a:rPr lang="sv-SE" baseline="-25000" dirty="0"/>
              <a:t>2</a:t>
            </a:r>
            <a:r>
              <a:rPr lang="sv-SE" dirty="0"/>
              <a:t>SO</a:t>
            </a:r>
            <a:r>
              <a:rPr lang="sv-SE" baseline="-25000" dirty="0"/>
              <a:t>4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E3C8A47-43D1-9989-CA4B-FC04A9B1B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40972" cy="4351338"/>
          </a:xfrm>
        </p:spPr>
        <p:txBody>
          <a:bodyPr/>
          <a:lstStyle/>
          <a:p>
            <a:r>
              <a:rPr lang="sv-SE" dirty="0"/>
              <a:t>En tvåprotonig syra </a:t>
            </a:r>
          </a:p>
          <a:p>
            <a:pPr lvl="1"/>
            <a:r>
              <a:rPr lang="sv-SE" dirty="0"/>
              <a:t>Kan protolysera i två steg</a:t>
            </a:r>
          </a:p>
          <a:p>
            <a:r>
              <a:rPr lang="sv-SE" dirty="0"/>
              <a:t>Används som elektrolyt i bilbatterier </a:t>
            </a:r>
          </a:p>
          <a:p>
            <a:r>
              <a:rPr lang="sv-SE" dirty="0"/>
              <a:t>Lösas oädla metaller 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Protolys: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AB593FE-697C-42AE-0051-E36C11756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72" y="504496"/>
            <a:ext cx="533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676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F914F2-0A8B-8715-40EC-1B44BFE4F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Kolsyra, H</a:t>
            </a:r>
            <a:r>
              <a:rPr lang="sv-SE" baseline="-25000" dirty="0"/>
              <a:t>2</a:t>
            </a:r>
            <a:r>
              <a:rPr lang="sv-SE" dirty="0"/>
              <a:t>CO</a:t>
            </a:r>
            <a:r>
              <a:rPr lang="sv-SE" baseline="-25000" dirty="0"/>
              <a:t>3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A5F7CFF-5694-8ED9-6391-69880D949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107621" cy="4351338"/>
          </a:xfrm>
        </p:spPr>
        <p:txBody>
          <a:bodyPr>
            <a:normAutofit lnSpcReduction="10000"/>
          </a:bodyPr>
          <a:lstStyle/>
          <a:p>
            <a:r>
              <a:rPr lang="sv-SE" dirty="0"/>
              <a:t>Bildas när koldioxid lösas i vatten </a:t>
            </a:r>
          </a:p>
          <a:p>
            <a:pPr lvl="1"/>
            <a:r>
              <a:rPr lang="sv-SE" dirty="0"/>
              <a:t>Görs läsken bubbligt </a:t>
            </a:r>
          </a:p>
          <a:p>
            <a:r>
              <a:rPr lang="sv-SE" dirty="0"/>
              <a:t>Koldioxid är tillsatt under högt tryck</a:t>
            </a:r>
          </a:p>
          <a:p>
            <a:pPr lvl="1"/>
            <a:r>
              <a:rPr lang="sv-SE" dirty="0"/>
              <a:t>Leds till ett överskott av kolsyra i läsken </a:t>
            </a:r>
          </a:p>
          <a:p>
            <a:r>
              <a:rPr lang="sv-SE" dirty="0"/>
              <a:t>När läsken öppnas, pyser ut överskottet</a:t>
            </a:r>
          </a:p>
          <a:p>
            <a:r>
              <a:rPr lang="sv-SE" dirty="0"/>
              <a:t>Salter av karbonatjoner kallas karbonater och är svårlösliga (t. ex. skelett och kalksten)</a:t>
            </a:r>
          </a:p>
          <a:p>
            <a:pPr lvl="1"/>
            <a:r>
              <a:rPr lang="sv-SE" dirty="0"/>
              <a:t>Karbonater fräser med saltsyra 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Protolys: 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22E5301-7A43-8562-5FAE-F4D87B255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04495"/>
            <a:ext cx="5355021" cy="535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901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EE8675-192B-6EFA-5CA2-6AB76C07A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Fosforsyra, H</a:t>
            </a:r>
            <a:r>
              <a:rPr lang="sv-SE" baseline="-25000" dirty="0"/>
              <a:t>3</a:t>
            </a:r>
            <a:r>
              <a:rPr lang="sv-SE" dirty="0"/>
              <a:t>PO</a:t>
            </a:r>
            <a:r>
              <a:rPr lang="sv-SE" baseline="-25000" dirty="0"/>
              <a:t>4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F53D1E1-7C9D-1760-C38A-02C87DAB4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53552" cy="4351338"/>
          </a:xfrm>
        </p:spPr>
        <p:txBody>
          <a:bodyPr/>
          <a:lstStyle/>
          <a:p>
            <a:r>
              <a:rPr lang="sv-SE" dirty="0"/>
              <a:t>Också finns i läsk och andra livsmedel, numret E338 </a:t>
            </a:r>
          </a:p>
          <a:p>
            <a:pPr lvl="1"/>
            <a:r>
              <a:rPr lang="sv-SE" dirty="0"/>
              <a:t>Ges syrlig smak </a:t>
            </a:r>
          </a:p>
          <a:p>
            <a:r>
              <a:rPr lang="sv-SE" dirty="0"/>
              <a:t>Salter kallas fosfater </a:t>
            </a:r>
          </a:p>
          <a:p>
            <a:r>
              <a:rPr lang="sv-SE" dirty="0"/>
              <a:t>Fosfater behövs i allt levande för att bygga nukleinsyror (DNA or RNA) </a:t>
            </a:r>
          </a:p>
          <a:p>
            <a:r>
              <a:rPr lang="sv-SE" dirty="0"/>
              <a:t>Treprotonig syra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Protolys: 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E89E267E-7B54-A735-D252-E58A5249F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144" y="798786"/>
            <a:ext cx="4903076" cy="490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424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lå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7172</TotalTime>
  <Words>479</Words>
  <Application>Microsoft Office PowerPoint</Application>
  <PresentationFormat>Bredbild</PresentationFormat>
  <Paragraphs>110</Paragraphs>
  <Slides>17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Office-tema</vt:lpstr>
      <vt:lpstr>Kemi 1</vt:lpstr>
      <vt:lpstr>Syror </vt:lpstr>
      <vt:lpstr>Syror </vt:lpstr>
      <vt:lpstr>Oxoniumjon, H3O+</vt:lpstr>
      <vt:lpstr>Saltsyra, HCl(aq)</vt:lpstr>
      <vt:lpstr>Salpetersyra, HNO3</vt:lpstr>
      <vt:lpstr>Svavelsyra, H2SO4</vt:lpstr>
      <vt:lpstr>Kolsyra, H2CO3</vt:lpstr>
      <vt:lpstr>Fosforsyra, H3PO4</vt:lpstr>
      <vt:lpstr>Karboxylsyror, -COOH </vt:lpstr>
      <vt:lpstr>PowerPoint-presentation</vt:lpstr>
      <vt:lpstr>Baser </vt:lpstr>
      <vt:lpstr>Ammoniak, NH3</vt:lpstr>
      <vt:lpstr>Natriumhydroxid, NaOH</vt:lpstr>
      <vt:lpstr>Korresponderande syra och bas </vt:lpstr>
      <vt:lpstr>Starka eller Svaga </vt:lpstr>
      <vt:lpstr>Övningar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Kemi 1</dc:title>
  <dc:creator>Fares Makki</dc:creator>
  <cp:lastModifiedBy>Fares Makki</cp:lastModifiedBy>
  <cp:revision>2</cp:revision>
  <dcterms:created xsi:type="dcterms:W3CDTF">2024-03-11T12:23:50Z</dcterms:created>
  <dcterms:modified xsi:type="dcterms:W3CDTF">2024-12-06T10:43:46Z</dcterms:modified>
</cp:coreProperties>
</file>